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  <p:sldMasterId id="2147483660" r:id="rId2"/>
    <p:sldMasterId id="2147483799" r:id="rId3"/>
    <p:sldMasterId id="2147483810" r:id="rId4"/>
    <p:sldMasterId id="2147483885" r:id="rId5"/>
  </p:sldMasterIdLst>
  <p:notesMasterIdLst>
    <p:notesMasterId r:id="rId44"/>
  </p:notesMasterIdLst>
  <p:handoutMasterIdLst>
    <p:handoutMasterId r:id="rId45"/>
  </p:handoutMasterIdLst>
  <p:sldIdLst>
    <p:sldId id="521" r:id="rId6"/>
    <p:sldId id="547" r:id="rId7"/>
    <p:sldId id="550" r:id="rId8"/>
    <p:sldId id="551" r:id="rId9"/>
    <p:sldId id="594" r:id="rId10"/>
    <p:sldId id="555" r:id="rId11"/>
    <p:sldId id="575" r:id="rId12"/>
    <p:sldId id="542" r:id="rId13"/>
    <p:sldId id="543" r:id="rId14"/>
    <p:sldId id="576" r:id="rId15"/>
    <p:sldId id="577" r:id="rId16"/>
    <p:sldId id="578" r:id="rId17"/>
    <p:sldId id="580" r:id="rId18"/>
    <p:sldId id="579" r:id="rId19"/>
    <p:sldId id="581" r:id="rId20"/>
    <p:sldId id="582" r:id="rId21"/>
    <p:sldId id="604" r:id="rId22"/>
    <p:sldId id="595" r:id="rId23"/>
    <p:sldId id="596" r:id="rId24"/>
    <p:sldId id="597" r:id="rId25"/>
    <p:sldId id="598" r:id="rId26"/>
    <p:sldId id="599" r:id="rId27"/>
    <p:sldId id="601" r:id="rId28"/>
    <p:sldId id="600" r:id="rId29"/>
    <p:sldId id="602" r:id="rId30"/>
    <p:sldId id="583" r:id="rId31"/>
    <p:sldId id="584" r:id="rId32"/>
    <p:sldId id="585" r:id="rId33"/>
    <p:sldId id="589" r:id="rId34"/>
    <p:sldId id="586" r:id="rId35"/>
    <p:sldId id="590" r:id="rId36"/>
    <p:sldId id="588" r:id="rId37"/>
    <p:sldId id="587" r:id="rId38"/>
    <p:sldId id="592" r:id="rId39"/>
    <p:sldId id="591" r:id="rId40"/>
    <p:sldId id="603" r:id="rId41"/>
    <p:sldId id="605" r:id="rId42"/>
    <p:sldId id="53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F3378E-189D-E24A-B5E4-C39FF23CED17}">
          <p14:sldIdLst>
            <p14:sldId id="521"/>
          </p14:sldIdLst>
        </p14:section>
        <p14:section name="Ogłoszenia, wstęp" id="{C9550695-AF6B-8545-9597-2037D7DCD9B6}">
          <p14:sldIdLst>
            <p14:sldId id="547"/>
            <p14:sldId id="550"/>
            <p14:sldId id="551"/>
            <p14:sldId id="594"/>
          </p14:sldIdLst>
        </p14:section>
        <p14:section name="Recap" id="{9701738E-3B25-F540-96E9-08D9F350A007}">
          <p14:sldIdLst>
            <p14:sldId id="555"/>
            <p14:sldId id="575"/>
            <p14:sldId id="542"/>
            <p14:sldId id="543"/>
          </p14:sldIdLst>
        </p14:section>
        <p14:section name="CI" id="{0165C9AA-2AA2-6149-AEAC-B2C52D95FC44}">
          <p14:sldIdLst>
            <p14:sldId id="576"/>
            <p14:sldId id="577"/>
            <p14:sldId id="578"/>
            <p14:sldId id="580"/>
          </p14:sldIdLst>
        </p14:section>
        <p14:section name="VCS" id="{8C02BD2D-44D5-C74D-8771-9F79EB81ED9F}">
          <p14:sldIdLst>
            <p14:sldId id="579"/>
            <p14:sldId id="581"/>
            <p14:sldId id="582"/>
          </p14:sldIdLst>
        </p14:section>
        <p14:section name="Monitoring" id="{09E3074C-7125-4146-8404-2D751C63A078}">
          <p14:sldIdLst>
            <p14:sldId id="604"/>
            <p14:sldId id="595"/>
            <p14:sldId id="596"/>
            <p14:sldId id="597"/>
            <p14:sldId id="598"/>
            <p14:sldId id="599"/>
            <p14:sldId id="601"/>
            <p14:sldId id="600"/>
            <p14:sldId id="602"/>
          </p14:sldIdLst>
        </p14:section>
        <p14:section name="Jenkins" id="{378BB217-A7B1-E041-B2A9-71BA3EA39263}">
          <p14:sldIdLst>
            <p14:sldId id="583"/>
            <p14:sldId id="584"/>
            <p14:sldId id="585"/>
            <p14:sldId id="589"/>
            <p14:sldId id="586"/>
            <p14:sldId id="590"/>
            <p14:sldId id="588"/>
            <p14:sldId id="587"/>
            <p14:sldId id="592"/>
            <p14:sldId id="591"/>
            <p14:sldId id="603"/>
          </p14:sldIdLst>
        </p14:section>
        <p14:section name="Zakończenie" id="{5300D8B6-20FB-1E41-A822-641143C5310E}">
          <p14:sldIdLst>
            <p14:sldId id="605"/>
            <p14:sldId id="53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wa, Marek" initials="NM" lastIdx="0" clrIdx="0">
    <p:extLst/>
  </p:cmAuthor>
  <p:cmAuthor id="2" name="Nawa, Marek" initials="NM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CB"/>
    <a:srgbClr val="262626"/>
    <a:srgbClr val="141414"/>
    <a:srgbClr val="0B367A"/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05" autoAdjust="0"/>
    <p:restoredTop sz="75000" autoAdjust="0"/>
  </p:normalViewPr>
  <p:slideViewPr>
    <p:cSldViewPr snapToGrid="0">
      <p:cViewPr varScale="1">
        <p:scale>
          <a:sx n="139" d="100"/>
          <a:sy n="139" d="100"/>
        </p:scale>
        <p:origin x="-1336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104"/>
    </p:cViewPr>
  </p:sorterViewPr>
  <p:notesViewPr>
    <p:cSldViewPr snapToGrid="0">
      <p:cViewPr varScale="1">
        <p:scale>
          <a:sx n="121" d="100"/>
          <a:sy n="121" d="100"/>
        </p:scale>
        <p:origin x="38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commentAuthors" Target="commentAuthors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FABA-4D23-404A-9371-948324E92C90}" type="datetimeFigureOut">
              <a:rPr lang="de-DE" smtClean="0"/>
              <a:t>17.05.17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7EE-497E-E04B-8B0E-2539696FBE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7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17.05.17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0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3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73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 to jest </a:t>
            </a:r>
            <a:r>
              <a:rPr lang="en-US" dirty="0" err="1" smtClean="0"/>
              <a:t>ciągła</a:t>
            </a:r>
            <a:r>
              <a:rPr lang="en-US" dirty="0" smtClean="0"/>
              <a:t> </a:t>
            </a:r>
            <a:r>
              <a:rPr lang="en-US" dirty="0" err="1" smtClean="0"/>
              <a:t>integracja</a:t>
            </a:r>
            <a:r>
              <a:rPr lang="en-US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Praca</a:t>
            </a:r>
            <a:r>
              <a:rPr lang="en-US" dirty="0" smtClean="0"/>
              <a:t> z Version Control Server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Automatyczne</a:t>
            </a:r>
            <a:r>
              <a:rPr lang="en-US" dirty="0" smtClean="0"/>
              <a:t> </a:t>
            </a:r>
            <a:r>
              <a:rPr lang="en-US" dirty="0" err="1" smtClean="0"/>
              <a:t>budowanie</a:t>
            </a:r>
            <a:r>
              <a:rPr lang="en-US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Wyniki</a:t>
            </a:r>
            <a:r>
              <a:rPr lang="en-US" dirty="0" smtClean="0"/>
              <a:t> I </a:t>
            </a:r>
            <a:r>
              <a:rPr lang="en-US" dirty="0" err="1" smtClean="0"/>
              <a:t>metryki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20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dirty="0" smtClean="0"/>
              <a:t> to </a:t>
            </a:r>
            <a:r>
              <a:rPr lang="en-US" dirty="0" err="1" smtClean="0"/>
              <a:t>wygląda</a:t>
            </a:r>
            <a:r>
              <a:rPr lang="en-US" dirty="0" smtClean="0"/>
              <a:t> w </a:t>
            </a:r>
            <a:r>
              <a:rPr lang="en-US" dirty="0" err="1" smtClean="0"/>
              <a:t>teori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Developerzy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robią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Wrzucają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swoje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VCS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Coś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zauważa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Buduje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zmieniony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Testuje</a:t>
            </a:r>
            <a:r>
              <a:rPr lang="en-US" baseline="0" dirty="0" smtClean="0"/>
              <a:t> go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Jeśli</a:t>
            </a:r>
            <a:r>
              <a:rPr lang="en-US" baseline="0" dirty="0" smtClean="0"/>
              <a:t> jest w </a:t>
            </a:r>
            <a:r>
              <a:rPr lang="en-US" baseline="0" dirty="0" err="1" smtClean="0"/>
              <a:t>porządku</a:t>
            </a:r>
            <a:r>
              <a:rPr lang="en-US" baseline="0" dirty="0" smtClean="0"/>
              <a:t> to merge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Notyfikacje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dirty="0" err="1" smtClean="0"/>
              <a:t>Developerzy</a:t>
            </a:r>
            <a:r>
              <a:rPr lang="en-US" dirty="0" smtClean="0"/>
              <a:t> </a:t>
            </a:r>
            <a:r>
              <a:rPr lang="en-US" dirty="0" err="1" smtClean="0"/>
              <a:t>pracują</a:t>
            </a:r>
            <a:r>
              <a:rPr lang="en-US" dirty="0" smtClean="0"/>
              <a:t> z </a:t>
            </a:r>
            <a:r>
              <a:rPr lang="en-US" dirty="0" err="1" smtClean="0"/>
              <a:t>systemem</a:t>
            </a:r>
            <a:r>
              <a:rPr lang="en-US" dirty="0" smtClean="0"/>
              <a:t>, ale </a:t>
            </a:r>
            <a:r>
              <a:rPr lang="en-US" dirty="0" err="1" smtClean="0"/>
              <a:t>mogą</a:t>
            </a:r>
            <a:r>
              <a:rPr lang="en-US" dirty="0" smtClean="0"/>
              <a:t> o </a:t>
            </a:r>
            <a:r>
              <a:rPr lang="en-US" dirty="0" err="1" smtClean="0"/>
              <a:t>nim</a:t>
            </a:r>
            <a:r>
              <a:rPr lang="en-US" dirty="0" smtClean="0"/>
              <a:t> </a:t>
            </a:r>
            <a:r>
              <a:rPr lang="en-US" dirty="0" err="1" smtClean="0"/>
              <a:t>nawet</a:t>
            </a:r>
            <a:r>
              <a:rPr lang="en-US" dirty="0" smtClean="0"/>
              <a:t> </a:t>
            </a:r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 smtClean="0"/>
              <a:t>wiedzieć</a:t>
            </a:r>
            <a:endParaRPr lang="en-US" dirty="0" smtClean="0"/>
          </a:p>
          <a:p>
            <a:pPr marL="0" indent="0">
              <a:buFontTx/>
              <a:buNone/>
            </a:pPr>
            <a:r>
              <a:rPr lang="en-US" dirty="0" err="1" smtClean="0"/>
              <a:t>DevOpsi</a:t>
            </a:r>
            <a:r>
              <a:rPr lang="en-US" dirty="0" smtClean="0"/>
              <a:t> </a:t>
            </a:r>
            <a:r>
              <a:rPr lang="en-US" dirty="0" err="1" smtClean="0"/>
              <a:t>muszą</a:t>
            </a:r>
            <a:r>
              <a:rPr lang="en-US" dirty="0" smtClean="0"/>
              <a:t> ten system </a:t>
            </a:r>
            <a:r>
              <a:rPr lang="en-US" dirty="0" err="1" smtClean="0"/>
              <a:t>zrobić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93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chcemy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zbudować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taki</a:t>
            </a:r>
            <a:r>
              <a:rPr lang="en-US" baseline="0" dirty="0" smtClean="0"/>
              <a:t> system do </a:t>
            </a:r>
            <a:r>
              <a:rPr lang="en-US" baseline="0" dirty="0" err="1" smtClean="0"/>
              <a:t>budowania</a:t>
            </a:r>
            <a:r>
              <a:rPr lang="en-US" baseline="0" dirty="0" smtClean="0"/>
              <a:t>. Co </a:t>
            </a:r>
            <a:r>
              <a:rPr lang="en-US" baseline="0" dirty="0" err="1" smtClean="0"/>
              <a:t>więc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potrzeujemy</a:t>
            </a:r>
            <a:r>
              <a:rPr lang="en-US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Version control System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trzymanie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wersji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współpracy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Automatyczne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zaciąganie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budowanie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nich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Monitoring </a:t>
            </a:r>
            <a:r>
              <a:rPr lang="en-US" baseline="0" dirty="0" err="1" smtClean="0"/>
              <a:t>tego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się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dzieje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prezentacja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informacji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44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Czemu</a:t>
            </a:r>
            <a:r>
              <a:rPr lang="en-US" dirty="0" smtClean="0"/>
              <a:t> </a:t>
            </a:r>
            <a:r>
              <a:rPr lang="en-US" dirty="0" err="1" smtClean="0"/>
              <a:t>potrzebujemy</a:t>
            </a:r>
            <a:r>
              <a:rPr lang="en-US" dirty="0" smtClean="0"/>
              <a:t> VCS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Informacje</a:t>
            </a:r>
            <a:r>
              <a:rPr lang="en-US" dirty="0" smtClean="0"/>
              <a:t> o </a:t>
            </a:r>
            <a:r>
              <a:rPr lang="en-US" dirty="0" err="1" smtClean="0"/>
              <a:t>zmianach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Rollback </a:t>
            </a:r>
            <a:r>
              <a:rPr lang="en-US" dirty="0" err="1" smtClean="0"/>
              <a:t>bez</a:t>
            </a:r>
            <a:r>
              <a:rPr lang="en-US" dirty="0" smtClean="0"/>
              <a:t> </a:t>
            </a:r>
            <a:r>
              <a:rPr lang="en-US" dirty="0" err="1" smtClean="0"/>
              <a:t>problemu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Widać</a:t>
            </a:r>
            <a:r>
              <a:rPr lang="en-US" dirty="0" smtClean="0"/>
              <a:t> </a:t>
            </a:r>
            <a:r>
              <a:rPr lang="en-US" dirty="0" err="1" smtClean="0"/>
              <a:t>kto</a:t>
            </a:r>
            <a:r>
              <a:rPr lang="en-US" dirty="0" smtClean="0"/>
              <a:t> co </a:t>
            </a:r>
            <a:r>
              <a:rPr lang="en-US" dirty="0" err="1" smtClean="0"/>
              <a:t>zrobił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Jak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działa</a:t>
            </a:r>
            <a:r>
              <a:rPr lang="en-US" baseline="0" dirty="0" smtClean="0"/>
              <a:t> ???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69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19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Tak</a:t>
            </a:r>
            <a:r>
              <a:rPr lang="en-US" dirty="0" smtClean="0"/>
              <a:t> to </a:t>
            </a:r>
            <a:r>
              <a:rPr lang="en-US" dirty="0" err="1" smtClean="0"/>
              <a:t>jenkins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Nie</a:t>
            </a:r>
            <a:r>
              <a:rPr lang="en-US" baseline="0" dirty="0" smtClean="0"/>
              <a:t> ten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lewej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raczej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myślcie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brytyjski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kelner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Automatyczny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serwer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zarządzania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budowania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Definiowany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Wtyczki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wszystkiego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61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Opisać</a:t>
            </a:r>
            <a:r>
              <a:rPr lang="en-US" dirty="0" smtClean="0"/>
              <a:t> co</a:t>
            </a:r>
            <a:r>
              <a:rPr lang="en-US" baseline="0" dirty="0" smtClean="0"/>
              <a:t> w </a:t>
            </a:r>
            <a:r>
              <a:rPr lang="en-US" baseline="0" dirty="0" err="1" smtClean="0"/>
              <a:t>ogóle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robimy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vagrantem</a:t>
            </a:r>
            <a:endParaRPr lang="en-US" baseline="0" dirty="0" smtClean="0"/>
          </a:p>
          <a:p>
            <a:r>
              <a:rPr lang="en-US" baseline="0" dirty="0" err="1" smtClean="0"/>
              <a:t>Gdzie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można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znaleźć</a:t>
            </a:r>
            <a:endParaRPr lang="en-US" dirty="0" smtClean="0"/>
          </a:p>
          <a:p>
            <a:r>
              <a:rPr lang="en-US" dirty="0" err="1" smtClean="0"/>
              <a:t>Prosta</a:t>
            </a:r>
            <a:r>
              <a:rPr lang="en-US" dirty="0" smtClean="0"/>
              <a:t> </a:t>
            </a:r>
            <a:r>
              <a:rPr lang="en-US" dirty="0" err="1" smtClean="0"/>
              <a:t>instalacja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57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Prawdziwa</a:t>
            </a:r>
            <a:r>
              <a:rPr lang="en-US" dirty="0" smtClean="0"/>
              <a:t> </a:t>
            </a:r>
            <a:r>
              <a:rPr lang="en-US" dirty="0" err="1" smtClean="0"/>
              <a:t>siła</a:t>
            </a:r>
            <a:r>
              <a:rPr lang="en-US" dirty="0" smtClean="0"/>
              <a:t> </a:t>
            </a:r>
            <a:r>
              <a:rPr lang="en-US" dirty="0" err="1" smtClean="0"/>
              <a:t>Jenkinsa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Integracja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wszystkim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istnieje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58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Prawdziwa</a:t>
            </a:r>
            <a:r>
              <a:rPr lang="en-US" dirty="0" smtClean="0"/>
              <a:t> </a:t>
            </a:r>
            <a:r>
              <a:rPr lang="en-US" dirty="0" err="1" smtClean="0"/>
              <a:t>siła</a:t>
            </a:r>
            <a:r>
              <a:rPr lang="en-US" dirty="0" smtClean="0"/>
              <a:t> </a:t>
            </a:r>
            <a:r>
              <a:rPr lang="en-US" dirty="0" err="1" smtClean="0"/>
              <a:t>Jenkinsa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Integracja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wszystkim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istnieje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95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początek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63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wygląda</a:t>
            </a:r>
            <a:r>
              <a:rPr lang="en-US" baseline="0" dirty="0" smtClean="0"/>
              <a:t> job,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sprawdzić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logi</a:t>
            </a:r>
            <a:endParaRPr lang="en-US" baseline="0" dirty="0" smtClean="0"/>
          </a:p>
          <a:p>
            <a:r>
              <a:rPr lang="en-US" baseline="0" dirty="0" err="1" smtClean="0"/>
              <a:t>Dodać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drugi</a:t>
            </a:r>
            <a:r>
              <a:rPr lang="en-US" baseline="0" dirty="0" smtClean="0"/>
              <a:t> step z </a:t>
            </a:r>
            <a:r>
              <a:rPr lang="en-US" baseline="0" dirty="0" err="1" smtClean="0"/>
              <a:t>błędem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wykonać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żeby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zobaczyć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faila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47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Wady</a:t>
            </a:r>
            <a:r>
              <a:rPr lang="en-US" dirty="0" smtClean="0"/>
              <a:t>, </a:t>
            </a:r>
            <a:r>
              <a:rPr lang="en-US" dirty="0" err="1" smtClean="0"/>
              <a:t>zalety</a:t>
            </a:r>
            <a:r>
              <a:rPr lang="en-US" dirty="0" smtClean="0"/>
              <a:t>, </a:t>
            </a:r>
            <a:r>
              <a:rPr lang="en-US" dirty="0" err="1" smtClean="0"/>
              <a:t>robimy</a:t>
            </a:r>
            <a:r>
              <a:rPr lang="en-US" dirty="0" smtClean="0"/>
              <a:t> </a:t>
            </a:r>
            <a:r>
              <a:rPr lang="en-US" dirty="0" err="1" smtClean="0"/>
              <a:t>przykładowego</a:t>
            </a:r>
            <a:r>
              <a:rPr lang="en-US" dirty="0" smtClean="0"/>
              <a:t> </a:t>
            </a:r>
            <a:r>
              <a:rPr lang="en-US" dirty="0" err="1" smtClean="0"/>
              <a:t>joba</a:t>
            </a:r>
            <a:r>
              <a:rPr lang="en-US" dirty="0" smtClean="0"/>
              <a:t> z </a:t>
            </a:r>
            <a:r>
              <a:rPr lang="en-US" dirty="0" err="1" smtClean="0"/>
              <a:t>takim</a:t>
            </a:r>
            <a:r>
              <a:rPr lang="en-US" dirty="0" smtClean="0"/>
              <a:t> </a:t>
            </a:r>
            <a:r>
              <a:rPr lang="en-US" dirty="0" err="1" smtClean="0"/>
              <a:t>kodem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job('</a:t>
            </a:r>
            <a:r>
              <a:rPr lang="en-US" dirty="0" err="1" smtClean="0"/>
              <a:t>JobDSLDemo</a:t>
            </a:r>
            <a:r>
              <a:rPr lang="en-US" dirty="0" smtClean="0"/>
              <a:t>') {    </a:t>
            </a:r>
          </a:p>
          <a:p>
            <a:r>
              <a:rPr lang="en-US" baseline="0" dirty="0" smtClean="0"/>
              <a:t>  </a:t>
            </a:r>
            <a:r>
              <a:rPr lang="en-US" dirty="0" err="1" smtClean="0"/>
              <a:t>scm</a:t>
            </a:r>
            <a:r>
              <a:rPr lang="en-US" dirty="0" smtClean="0"/>
              <a:t> {       </a:t>
            </a:r>
          </a:p>
          <a:p>
            <a:r>
              <a:rPr lang="en-US" dirty="0" smtClean="0"/>
              <a:t>     </a:t>
            </a:r>
            <a:r>
              <a:rPr lang="en-US" dirty="0" err="1" smtClean="0"/>
              <a:t>git</a:t>
            </a:r>
            <a:r>
              <a:rPr lang="en-US" dirty="0" smtClean="0"/>
              <a:t>('</a:t>
            </a:r>
            <a:r>
              <a:rPr lang="en-US" dirty="0" err="1" smtClean="0"/>
              <a:t>git</a:t>
            </a:r>
            <a:r>
              <a:rPr lang="en-US" dirty="0" smtClean="0"/>
              <a:t>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quidryan</a:t>
            </a:r>
            <a:r>
              <a:rPr lang="en-US" dirty="0" smtClean="0"/>
              <a:t>/</a:t>
            </a:r>
            <a:r>
              <a:rPr lang="en-US" dirty="0" err="1" smtClean="0"/>
              <a:t>aws-sdk-test.git</a:t>
            </a:r>
            <a:r>
              <a:rPr lang="en-US" dirty="0" smtClean="0"/>
              <a:t>')</a:t>
            </a:r>
          </a:p>
          <a:p>
            <a:r>
              <a:rPr lang="en-US" dirty="0" smtClean="0"/>
              <a:t>  }    </a:t>
            </a:r>
          </a:p>
          <a:p>
            <a:r>
              <a:rPr lang="en-US" dirty="0" smtClean="0"/>
              <a:t>  triggers {</a:t>
            </a:r>
          </a:p>
          <a:p>
            <a:r>
              <a:rPr lang="en-US" baseline="0" dirty="0" smtClean="0"/>
              <a:t>    </a:t>
            </a:r>
            <a:r>
              <a:rPr lang="en-US" dirty="0" err="1" smtClean="0"/>
              <a:t>scm</a:t>
            </a:r>
            <a:r>
              <a:rPr lang="en-US" dirty="0" smtClean="0"/>
              <a:t>('H/15 * * * *')</a:t>
            </a:r>
          </a:p>
          <a:p>
            <a:r>
              <a:rPr lang="en-US" baseline="0" dirty="0" smtClean="0"/>
              <a:t>  </a:t>
            </a:r>
            <a:r>
              <a:rPr lang="en-US" dirty="0" smtClean="0"/>
              <a:t>}   </a:t>
            </a:r>
          </a:p>
          <a:p>
            <a:r>
              <a:rPr lang="en-US" baseline="0" dirty="0" smtClean="0"/>
              <a:t>  </a:t>
            </a:r>
            <a:r>
              <a:rPr lang="en-US" dirty="0" smtClean="0"/>
              <a:t>steps {</a:t>
            </a:r>
          </a:p>
          <a:p>
            <a:r>
              <a:rPr lang="en-US" baseline="0" dirty="0" smtClean="0"/>
              <a:t>     </a:t>
            </a:r>
            <a:r>
              <a:rPr lang="en-US" dirty="0" smtClean="0"/>
              <a:t>shell('</a:t>
            </a:r>
            <a:r>
              <a:rPr lang="en-US" dirty="0" err="1" smtClean="0"/>
              <a:t>cowsay</a:t>
            </a:r>
            <a:r>
              <a:rPr lang="en-US" dirty="0" smtClean="0"/>
              <a:t> -f ghostbusters Who you </a:t>
            </a:r>
            <a:r>
              <a:rPr lang="en-US" dirty="0" err="1" smtClean="0"/>
              <a:t>Gonna</a:t>
            </a:r>
            <a:r>
              <a:rPr lang="en-US" dirty="0" smtClean="0"/>
              <a:t> Call')</a:t>
            </a:r>
          </a:p>
          <a:p>
            <a:r>
              <a:rPr lang="en-US" dirty="0" smtClean="0"/>
              <a:t>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58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Pokazać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jenkinsie</a:t>
            </a:r>
            <a:r>
              <a:rPr lang="en-US" dirty="0" smtClean="0"/>
              <a:t> </a:t>
            </a:r>
            <a:r>
              <a:rPr lang="en-US" dirty="0" err="1" smtClean="0"/>
              <a:t>różnice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0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07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07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www.surveymonkey.com</a:t>
            </a:r>
            <a:r>
              <a:rPr lang="en-US" dirty="0" smtClean="0"/>
              <a:t>/r/DFDCRBQ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5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 smtClean="0"/>
              <a:t>team-hack@sap.comPłatne</a:t>
            </a:r>
            <a:r>
              <a:rPr lang="en-US" baseline="0" dirty="0" smtClean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12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/>
              <a:t>Płatne</a:t>
            </a:r>
            <a:r>
              <a:rPr lang="en-US" baseline="0" dirty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29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darmowa</a:t>
            </a:r>
            <a:r>
              <a:rPr lang="en-US" dirty="0"/>
              <a:t> </a:t>
            </a:r>
            <a:r>
              <a:rPr lang="en-US" dirty="0" err="1"/>
              <a:t>konferencja</a:t>
            </a:r>
            <a:endParaRPr lang="en-US" dirty="0"/>
          </a:p>
          <a:p>
            <a:r>
              <a:rPr lang="en-US" dirty="0"/>
              <a:t>- </a:t>
            </a:r>
            <a:r>
              <a:rPr lang="en-US" dirty="0" err="1"/>
              <a:t>znane</a:t>
            </a:r>
            <a:r>
              <a:rPr lang="en-US" dirty="0"/>
              <a:t> </a:t>
            </a:r>
            <a:r>
              <a:rPr lang="en-US" dirty="0" err="1"/>
              <a:t>osoby</a:t>
            </a:r>
            <a:r>
              <a:rPr lang="en-US" dirty="0"/>
              <a:t> w </a:t>
            </a:r>
            <a:r>
              <a:rPr lang="en-US" dirty="0" err="1"/>
              <a:t>swiecie</a:t>
            </a:r>
            <a:r>
              <a:rPr lang="en-US" dirty="0"/>
              <a:t> IT</a:t>
            </a:r>
          </a:p>
          <a:p>
            <a:r>
              <a:rPr lang="en-US" dirty="0"/>
              <a:t>- 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pracy</a:t>
            </a:r>
            <a:r>
              <a:rPr lang="en-US" dirty="0"/>
              <a:t> /</a:t>
            </a:r>
            <a:r>
              <a:rPr lang="en-US" dirty="0" err="1"/>
              <a:t>studiach,start</a:t>
            </a:r>
            <a:r>
              <a:rPr lang="en-US" dirty="0"/>
              <a:t> 17:30</a:t>
            </a:r>
          </a:p>
          <a:p>
            <a:r>
              <a:rPr lang="en-US" dirty="0"/>
              <a:t> -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tyko</a:t>
            </a:r>
            <a:r>
              <a:rPr lang="en-US" dirty="0"/>
              <a:t> </a:t>
            </a:r>
            <a:r>
              <a:rPr lang="en-US" dirty="0" err="1"/>
              <a:t>prezentacje</a:t>
            </a:r>
            <a:r>
              <a:rPr lang="en-US" dirty="0"/>
              <a:t> </a:t>
            </a:r>
            <a:r>
              <a:rPr lang="en-US" dirty="0" err="1"/>
              <a:t>techniczne</a:t>
            </a:r>
            <a:r>
              <a:rPr lang="en-US" dirty="0"/>
              <a:t> (</a:t>
            </a:r>
            <a:r>
              <a:rPr lang="en-US" dirty="0" err="1"/>
              <a:t>np.Scrum</a:t>
            </a:r>
            <a:r>
              <a:rPr lang="en-US" dirty="0"/>
              <a:t>)</a:t>
            </a:r>
          </a:p>
          <a:p>
            <a:r>
              <a:rPr lang="en-US" dirty="0"/>
              <a:t>- 1 </a:t>
            </a:r>
            <a:r>
              <a:rPr lang="en-US" dirty="0" err="1"/>
              <a:t>konferencja</a:t>
            </a:r>
            <a:r>
              <a:rPr lang="en-US" dirty="0"/>
              <a:t> 1 </a:t>
            </a:r>
            <a:r>
              <a:rPr lang="en-US" dirty="0" err="1"/>
              <a:t>kwietniu,nastepna</a:t>
            </a:r>
            <a:r>
              <a:rPr lang="en-US" dirty="0"/>
              <a:t> w </a:t>
            </a:r>
            <a:r>
              <a:rPr lang="en-US" dirty="0" err="1"/>
              <a:t>czerwcu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obserwujcie</a:t>
            </a:r>
            <a:r>
              <a:rPr lang="en-US" dirty="0" smtClean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FB I </a:t>
            </a:r>
            <a:r>
              <a:rPr lang="en-US" dirty="0" err="1"/>
              <a:t>nasza</a:t>
            </a:r>
            <a:r>
              <a:rPr lang="en-US" dirty="0"/>
              <a:t> </a:t>
            </a:r>
            <a:r>
              <a:rPr lang="en-US" dirty="0" err="1" smtClean="0"/>
              <a:t>strone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Hack </a:t>
            </a:r>
            <a:r>
              <a:rPr lang="en-US" dirty="0" err="1" smtClean="0"/>
              <a:t>gliwice</a:t>
            </a:r>
            <a:r>
              <a:rPr lang="en-US" dirty="0" smtClean="0"/>
              <a:t> </a:t>
            </a:r>
            <a:r>
              <a:rPr lang="en-US" dirty="0" err="1" smtClean="0"/>
              <a:t>url</a:t>
            </a:r>
            <a:r>
              <a:rPr lang="en-US" dirty="0" smtClean="0"/>
              <a:t>:</a:t>
            </a:r>
          </a:p>
          <a:p>
            <a:pPr marL="0" indent="0">
              <a:buFontTx/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www.eventbrite.co.uk</a:t>
            </a:r>
            <a:r>
              <a:rPr lang="en-US" dirty="0" smtClean="0"/>
              <a:t>/e/hackin-gliwice-tickets-33727871973?aff=</a:t>
            </a:r>
            <a:r>
              <a:rPr lang="en-US" dirty="0" err="1" smtClean="0"/>
              <a:t>erelexpmlt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44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Zacznijmy</a:t>
            </a:r>
            <a:r>
              <a:rPr lang="en-US" dirty="0" smtClean="0"/>
              <a:t> od </a:t>
            </a:r>
            <a:r>
              <a:rPr lang="en-US" dirty="0" err="1" smtClean="0"/>
              <a:t>krótkiego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przypomnienia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ostatnich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zajęć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70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nowy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paradygm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pracy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Developer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admin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połączenie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developmentu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administracji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Automatyzacja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21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Infra </a:t>
            </a:r>
            <a:r>
              <a:rPr lang="en-US" dirty="0" err="1" smtClean="0"/>
              <a:t>jako</a:t>
            </a:r>
            <a:r>
              <a:rPr lang="en-US" dirty="0" smtClean="0"/>
              <a:t> </a:t>
            </a:r>
            <a:r>
              <a:rPr lang="en-US" dirty="0" err="1" smtClean="0"/>
              <a:t>kod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Historia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pracy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serwerach</a:t>
            </a:r>
            <a:r>
              <a:rPr lang="en-US" baseline="0" dirty="0" smtClean="0"/>
              <a:t>: od </a:t>
            </a:r>
            <a:r>
              <a:rPr lang="en-US" baseline="0" dirty="0" err="1" smtClean="0"/>
              <a:t>maszyny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fizycznej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wirtualizacje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zasobów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Programowanie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infrastruktury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Infra to </a:t>
            </a:r>
            <a:r>
              <a:rPr lang="en-US" baseline="0" dirty="0" err="1" smtClean="0"/>
              <a:t>kod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41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 vagrant </a:t>
            </a:r>
            <a:r>
              <a:rPr lang="en-US" dirty="0" err="1" smtClean="0"/>
              <a:t>jako</a:t>
            </a:r>
            <a:r>
              <a:rPr lang="en-US" dirty="0" smtClean="0"/>
              <a:t> </a:t>
            </a:r>
            <a:r>
              <a:rPr lang="en-US" dirty="0" err="1" smtClean="0"/>
              <a:t>nowe</a:t>
            </a:r>
            <a:r>
              <a:rPr lang="en-US" dirty="0" smtClean="0"/>
              <a:t> </a:t>
            </a:r>
            <a:r>
              <a:rPr lang="en-US" dirty="0" err="1" smtClean="0"/>
              <a:t>podejscie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zasobów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Kontenery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vmki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nowe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zastosowanie</a:t>
            </a:r>
            <a:r>
              <a:rPr lang="en-US" baseline="0" dirty="0" smtClean="0"/>
              <a:t> jest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Ideologia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devops</a:t>
            </a: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1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sap.com/corporate-en/legal/copyright/index.epx" TargetMode="External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48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507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62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881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1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2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5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35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6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1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91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1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17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1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 descr="(y)_blu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2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4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4257259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8255425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56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72288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6285481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idx="12" hasCustomPrompt="1"/>
          </p:nvPr>
        </p:nvSpPr>
        <p:spPr bwMode="gray">
          <a:xfrm>
            <a:off x="9298673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4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38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0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72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77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3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/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4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5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259094" y="1200044"/>
            <a:ext cx="11348711" cy="4846765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2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7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11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5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6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74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92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6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98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49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1" cy="23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 </a:t>
            </a:r>
            <a:r>
              <a:rPr lang="de-DE" sz="1300" u="none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hlinkClick r:id="rId2"/>
              </a:rPr>
              <a:t>for additional trademark information and notices.</a:t>
            </a:r>
            <a:endParaRPr lang="en-US" sz="1300" u="none" dirty="0" smtClean="0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9094" y="238708"/>
            <a:ext cx="10761600" cy="4154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1218960"/>
            <a:r>
              <a:rPr lang="en-US" sz="2700" b="1" dirty="0" smtClean="0">
                <a:solidFill>
                  <a:srgbClr val="606669"/>
                </a:solidFill>
                <a:latin typeface="+mn-lt"/>
              </a:rPr>
              <a:t>© 2016 SAP SE or an SAP affiliate company. All rights reserved.</a:t>
            </a:r>
            <a:endParaRPr lang="de-DE" sz="2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8958313" y="6258941"/>
            <a:ext cx="3023904" cy="309923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0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18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6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9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32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50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476" y="4319078"/>
            <a:ext cx="11301212" cy="1008000"/>
          </a:xfrm>
        </p:spPr>
        <p:txBody>
          <a:bodyPr anchor="b" anchorCtr="0">
            <a:noAutofit/>
          </a:bodyPr>
          <a:lstStyle>
            <a:lvl1pPr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</a:t>
            </a:r>
            <a:br>
              <a:rPr lang="en-US" sz="4000" dirty="0" smtClean="0"/>
            </a:br>
            <a:r>
              <a:rPr lang="en-US" sz="4000" dirty="0" smtClean="0"/>
              <a:t>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5476" y="5526013"/>
            <a:ext cx="113012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Bild 13" descr="graphic_2016_example_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497573"/>
            <a:ext cx="11587134" cy="3862378"/>
          </a:xfrm>
          <a:prstGeom prst="rect">
            <a:avLst/>
          </a:prstGeom>
        </p:spPr>
      </p:pic>
      <p:pic>
        <p:nvPicPr>
          <p:cNvPr id="15" name="Bild 14" descr="SAP_Hybris_whit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588" y="261059"/>
            <a:ext cx="1814310" cy="3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1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67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4" Type="http://schemas.microsoft.com/office/2007/relationships/hdphoto" Target="../media/hdphoto1.wdp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microsoft.com/office/2007/relationships/hdphoto" Target="../media/hdphoto1.wdp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g"/><Relationship Id="rId12" Type="http://schemas.openxmlformats.org/officeDocument/2006/relationships/image" Target="../media/image3.png"/><Relationship Id="rId13" Type="http://schemas.microsoft.com/office/2007/relationships/hdphoto" Target="../media/hdphoto1.wdp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theme" Target="../theme/theme3.xml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theme" Target="../theme/theme4.xml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theme" Target="../theme/theme5.xml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microsoft.com/office/2007/relationships/hdphoto" Target="../media/hdphoto1.wdp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1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8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00" r:id="rId3"/>
    <p:sldLayoutId id="2147483801" r:id="rId4"/>
    <p:sldLayoutId id="2147483768" r:id="rId5"/>
    <p:sldLayoutId id="2147483770" r:id="rId6"/>
    <p:sldLayoutId id="2147483893" r:id="rId7"/>
    <p:sldLayoutId id="2147483871" r:id="rId8"/>
    <p:sldLayoutId id="2147483870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7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4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94" r:id="rId2"/>
    <p:sldLayoutId id="2147483877" r:id="rId3"/>
    <p:sldLayoutId id="2147483766" r:id="rId4"/>
    <p:sldLayoutId id="2147483797" r:id="rId5"/>
    <p:sldLayoutId id="2147483776" r:id="rId6"/>
    <p:sldLayoutId id="2147483796" r:id="rId7"/>
    <p:sldLayoutId id="2147483679" r:id="rId8"/>
    <p:sldLayoutId id="2147483892" r:id="rId9"/>
    <p:sldLayoutId id="2147483878" r:id="rId10"/>
    <p:sldLayoutId id="214748376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ackground2014.jpg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64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3" r:id="rId2"/>
    <p:sldLayoutId id="2147483804" r:id="rId3"/>
    <p:sldLayoutId id="2147483805" r:id="rId4"/>
    <p:sldLayoutId id="2147483806" r:id="rId5"/>
    <p:sldLayoutId id="2147483884" r:id="rId6"/>
    <p:sldLayoutId id="2147483808" r:id="rId7"/>
    <p:sldLayoutId id="2147483872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4" y="1210301"/>
            <a:ext cx="11670203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9" name="image9.png"/>
          <p:cNvPicPr/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6248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7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74" r:id="rId2"/>
    <p:sldLayoutId id="2147483875" r:id="rId3"/>
    <p:sldLayoutId id="2147483820" r:id="rId4"/>
    <p:sldLayoutId id="2147483876" r:id="rId5"/>
    <p:sldLayoutId id="2147483821" r:id="rId6"/>
    <p:sldLayoutId id="2147483882" r:id="rId7"/>
    <p:sldLayoutId id="214748382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8868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8868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8868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738" indent="-241235" algn="l" defTabSz="1218868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596737" indent="-237001" algn="l" defTabSz="1218868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58" indent="-239119" algn="l" defTabSz="1218868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3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4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4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6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9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3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9" r:id="rId2"/>
    <p:sldLayoutId id="2147483890" r:id="rId3"/>
    <p:sldLayoutId id="2147483891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Relationship Id="rId3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png"/><Relationship Id="rId3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://hackingliwice.pl" TargetMode="External"/><Relationship Id="rId5" Type="http://schemas.openxmlformats.org/officeDocument/2006/relationships/hyperlink" Target="http://www.eventbrite.co.uk/e/hackin-gliwice-tickets-33727871973?aff=erelexpmlt" TargetMode="External"/><Relationship Id="rId6" Type="http://schemas.openxmlformats.org/officeDocument/2006/relationships/image" Target="../media/image18.jpe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hyperlink" Target="https://www.eventbrite.co.uk/e/hackin-gliwice-tickets-33727871973?aff=erelexpml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71" y="487327"/>
            <a:ext cx="7560781" cy="5022519"/>
          </a:xfrm>
          <a:prstGeom prst="rect">
            <a:avLst/>
          </a:prstGeom>
        </p:spPr>
      </p:pic>
      <p:pic>
        <p:nvPicPr>
          <p:cNvPr id="3" name="Bild 3" descr="SAP_Hybris_white_transparen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54" y="5697415"/>
            <a:ext cx="4186600" cy="10466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06019" y="4363366"/>
            <a:ext cx="5100950" cy="1008000"/>
          </a:xfrm>
        </p:spPr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3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5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what?</a:t>
            </a:r>
            <a:endParaRPr lang="en-US" dirty="0"/>
          </a:p>
        </p:txBody>
      </p:sp>
      <p:pic>
        <p:nvPicPr>
          <p:cNvPr id="6" name="Content Placeholder 5" descr="foto_11ab5fc479226d9f24f52d30e32aca5a.jpg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47" b="-3747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221230" y="2158664"/>
            <a:ext cx="7644436" cy="2539947"/>
          </a:xfrm>
        </p:spPr>
        <p:txBody>
          <a:bodyPr/>
          <a:lstStyle/>
          <a:p>
            <a:r>
              <a:rPr lang="en-US" b="0" dirty="0"/>
              <a:t>“Continuous Integration is a </a:t>
            </a:r>
            <a:r>
              <a:rPr lang="en-US" b="0" dirty="0">
                <a:solidFill>
                  <a:schemeClr val="accent1"/>
                </a:solidFill>
              </a:rPr>
              <a:t>software development practice</a:t>
            </a:r>
            <a:r>
              <a:rPr lang="en-US" b="0" dirty="0"/>
              <a:t> where members of a team </a:t>
            </a:r>
            <a:r>
              <a:rPr lang="en-US" b="0" dirty="0">
                <a:solidFill>
                  <a:srgbClr val="F0AB00"/>
                </a:solidFill>
              </a:rPr>
              <a:t>integrate their work</a:t>
            </a:r>
            <a:r>
              <a:rPr lang="en-US" b="0" dirty="0"/>
              <a:t> frequently.</a:t>
            </a:r>
          </a:p>
          <a:p>
            <a:r>
              <a:rPr lang="en-US" b="0" dirty="0"/>
              <a:t>Each integration is verified by an </a:t>
            </a:r>
            <a:r>
              <a:rPr lang="en-US" b="0" dirty="0">
                <a:solidFill>
                  <a:srgbClr val="F0AB00"/>
                </a:solidFill>
              </a:rPr>
              <a:t>automated build</a:t>
            </a:r>
            <a:r>
              <a:rPr lang="en-US" b="0" dirty="0"/>
              <a:t> (including test) to </a:t>
            </a:r>
            <a:r>
              <a:rPr lang="en-US" b="0" dirty="0">
                <a:solidFill>
                  <a:srgbClr val="F0AB00"/>
                </a:solidFill>
              </a:rPr>
              <a:t>detect integration errors </a:t>
            </a:r>
            <a:r>
              <a:rPr lang="en-US" b="0" dirty="0"/>
              <a:t>as quickly as possible.”</a:t>
            </a:r>
          </a:p>
          <a:p>
            <a:r>
              <a:rPr lang="en-US" b="0" dirty="0"/>
              <a:t>- Martin Fowler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5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loop, such development. Wow</a:t>
            </a:r>
            <a:endParaRPr lang="en-US" dirty="0"/>
          </a:p>
        </p:txBody>
      </p:sp>
      <p:pic>
        <p:nvPicPr>
          <p:cNvPr id="10" name="Content Placeholder 9" descr="image for continuous integration and devops_01262015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883" r="-27883"/>
          <a:stretch>
            <a:fillRect/>
          </a:stretch>
        </p:blipFill>
        <p:spPr>
          <a:xfrm>
            <a:off x="258763" y="1209675"/>
            <a:ext cx="11647487" cy="4837113"/>
          </a:xfrm>
        </p:spPr>
      </p:pic>
      <p:sp>
        <p:nvSpPr>
          <p:cNvPr id="11" name="Right Arrow 10"/>
          <p:cNvSpPr/>
          <p:nvPr/>
        </p:nvSpPr>
        <p:spPr bwMode="gray">
          <a:xfrm>
            <a:off x="447706" y="4897103"/>
            <a:ext cx="1653772" cy="593865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Developers</a:t>
            </a:r>
          </a:p>
        </p:txBody>
      </p:sp>
      <p:sp>
        <p:nvSpPr>
          <p:cNvPr id="12" name="Right Arrow 11"/>
          <p:cNvSpPr/>
          <p:nvPr/>
        </p:nvSpPr>
        <p:spPr bwMode="gray">
          <a:xfrm>
            <a:off x="444780" y="2272041"/>
            <a:ext cx="1653772" cy="593865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DevOps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892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build a CI Platform?</a:t>
            </a:r>
            <a:endParaRPr lang="en-US" dirty="0"/>
          </a:p>
        </p:txBody>
      </p:sp>
      <p:pic>
        <p:nvPicPr>
          <p:cNvPr id="7" name="Content Placeholder 6" descr="c1e0807b46510642f63a55117fc81ef53282d81a93c9f841a442672bf170c236.jpg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1" b="-991"/>
          <a:stretch>
            <a:fillRect/>
          </a:stretch>
        </p:blipFill>
        <p:spPr>
          <a:xfrm>
            <a:off x="242888" y="2176463"/>
            <a:ext cx="3643312" cy="2540000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What do we need?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Version Control System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Building System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Monitoring Solution</a:t>
            </a:r>
            <a:endParaRPr lang="en-US" dirty="0"/>
          </a:p>
        </p:txBody>
      </p:sp>
      <p:pic>
        <p:nvPicPr>
          <p:cNvPr id="8" name="Content Placeholder 7" descr="47636114.jpg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19" r="-21719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113497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Version Control System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7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12" name="Content Placeholder 11" descr="git_commit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545" b="-71545"/>
          <a:stretch>
            <a:fillRect/>
          </a:stretch>
        </p:blipFill>
        <p:spPr>
          <a:xfrm>
            <a:off x="8240852" y="1032412"/>
            <a:ext cx="3643088" cy="5043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Content Placeholder 10" descr="phd101212s.png"/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64" b="-4264"/>
          <a:stretch>
            <a:fillRect/>
          </a:stretch>
        </p:blipFill>
        <p:spPr>
          <a:xfrm>
            <a:off x="242628" y="804002"/>
            <a:ext cx="3643088" cy="5271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Content Placeholder 5" descr="git.png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2" r="-2412"/>
          <a:stretch>
            <a:fillRect/>
          </a:stretch>
        </p:blipFill>
        <p:spPr>
          <a:xfrm>
            <a:off x="4241740" y="1041548"/>
            <a:ext cx="3643088" cy="5034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17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look like really</a:t>
            </a:r>
            <a:endParaRPr lang="en-US" dirty="0"/>
          </a:p>
        </p:txBody>
      </p:sp>
      <p:pic>
        <p:nvPicPr>
          <p:cNvPr id="6" name="Content Placeholder 5" descr="Zrzut ekranu 2017-05-13 o 17.45.04.png"/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69" r="-8469"/>
          <a:stretch>
            <a:fillRect/>
          </a:stretch>
        </p:blipFill>
        <p:spPr>
          <a:xfrm>
            <a:off x="242627" y="2176936"/>
            <a:ext cx="5851659" cy="4079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6" descr="Zrzut ekranu 2017-05-13 o 17.45.27.png"/>
          <p:cNvPicPr>
            <a:picLocks noGrp="1" noChangeAspect="1"/>
          </p:cNvPicPr>
          <p:nvPr>
            <p:ph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" r="-103"/>
          <a:stretch>
            <a:fillRect/>
          </a:stretch>
        </p:blipFill>
        <p:spPr>
          <a:xfrm>
            <a:off x="6095315" y="2176936"/>
            <a:ext cx="5788625" cy="4035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956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Monitoring Solutions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4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Monitoring and log management, APM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Monitoring </a:t>
            </a:r>
            <a:r>
              <a:rPr lang="pl-PL" dirty="0" err="1" smtClean="0"/>
              <a:t>is</a:t>
            </a:r>
            <a:r>
              <a:rPr lang="pl-PL" dirty="0" smtClean="0"/>
              <a:t> not to </a:t>
            </a:r>
            <a:r>
              <a:rPr lang="pl-PL" dirty="0" err="1" smtClean="0"/>
              <a:t>detect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website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down!</a:t>
            </a:r>
          </a:p>
          <a:p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angry</a:t>
            </a:r>
            <a:r>
              <a:rPr lang="pl-PL" dirty="0" smtClean="0"/>
              <a:t> </a:t>
            </a:r>
            <a:r>
              <a:rPr lang="pl-PL" dirty="0" err="1" smtClean="0"/>
              <a:t>customers</a:t>
            </a:r>
            <a:r>
              <a:rPr lang="pl-PL" dirty="0" smtClean="0"/>
              <a:t> </a:t>
            </a:r>
            <a:r>
              <a:rPr lang="pl-PL" dirty="0" err="1" smtClean="0"/>
              <a:t>will</a:t>
            </a:r>
            <a:r>
              <a:rPr lang="pl-PL" dirty="0" smtClean="0"/>
              <a:t> </a:t>
            </a:r>
            <a:r>
              <a:rPr lang="pl-PL" dirty="0" err="1" smtClean="0"/>
              <a:t>inform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> </a:t>
            </a:r>
            <a:r>
              <a:rPr lang="pl-PL" dirty="0" err="1" smtClean="0"/>
              <a:t>anyway</a:t>
            </a:r>
            <a:r>
              <a:rPr lang="pl-PL" dirty="0" smtClean="0"/>
              <a:t>.</a:t>
            </a:r>
          </a:p>
          <a:p>
            <a:endParaRPr lang="pl-PL" dirty="0"/>
          </a:p>
          <a:p>
            <a:r>
              <a:rPr lang="pl-PL" dirty="0" smtClean="0"/>
              <a:t>Monitoring </a:t>
            </a:r>
            <a:r>
              <a:rPr lang="pl-PL" dirty="0" err="1" smtClean="0"/>
              <a:t>is</a:t>
            </a:r>
            <a:r>
              <a:rPr lang="pl-PL" dirty="0" smtClean="0"/>
              <a:t> to </a:t>
            </a:r>
            <a:r>
              <a:rPr lang="pl-PL" dirty="0" err="1" smtClean="0">
                <a:solidFill>
                  <a:srgbClr val="FFC000"/>
                </a:solidFill>
              </a:rPr>
              <a:t>prevent</a:t>
            </a:r>
            <a:r>
              <a:rPr lang="pl-PL" dirty="0" smtClean="0"/>
              <a:t> ‚</a:t>
            </a:r>
            <a:r>
              <a:rPr lang="pl-PL" dirty="0" err="1" smtClean="0"/>
              <a:t>website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down’ </a:t>
            </a:r>
            <a:r>
              <a:rPr lang="pl-PL" dirty="0" err="1" smtClean="0"/>
              <a:t>event</a:t>
            </a:r>
            <a:r>
              <a:rPr lang="pl-PL" dirty="0" smtClean="0"/>
              <a:t> </a:t>
            </a:r>
            <a:r>
              <a:rPr lang="pl-PL" dirty="0" err="1" smtClean="0">
                <a:solidFill>
                  <a:srgbClr val="FFC000"/>
                </a:solidFill>
              </a:rPr>
              <a:t>proactively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723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Why</a:t>
            </a:r>
            <a:r>
              <a:rPr lang="pl-PL" dirty="0" smtClean="0"/>
              <a:t> to </a:t>
            </a:r>
            <a:r>
              <a:rPr lang="pl-PL" dirty="0" err="1" smtClean="0"/>
              <a:t>collect</a:t>
            </a:r>
            <a:r>
              <a:rPr lang="pl-PL" dirty="0" smtClean="0"/>
              <a:t> </a:t>
            </a:r>
            <a:r>
              <a:rPr lang="pl-PL" dirty="0" err="1" smtClean="0"/>
              <a:t>logs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Enforced</a:t>
            </a:r>
            <a:r>
              <a:rPr lang="pl-PL" dirty="0" smtClean="0"/>
              <a:t> by law / </a:t>
            </a:r>
            <a:r>
              <a:rPr lang="pl-PL" dirty="0" err="1" smtClean="0"/>
              <a:t>compliances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Security </a:t>
            </a:r>
            <a:r>
              <a:rPr lang="pl-PL" dirty="0" err="1" smtClean="0"/>
              <a:t>requirement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Diagnostic</a:t>
            </a:r>
            <a:r>
              <a:rPr lang="pl-PL" dirty="0" smtClean="0"/>
              <a:t> </a:t>
            </a:r>
            <a:r>
              <a:rPr lang="pl-PL" dirty="0" err="1" smtClean="0"/>
              <a:t>help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rgbClr val="FF0000"/>
                </a:solidFill>
              </a:rPr>
              <a:t>Monitoring!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0772" y="1137140"/>
            <a:ext cx="616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kern="0" dirty="0" err="1" smtClean="0">
                <a:solidFill>
                  <a:schemeClr val="accent1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cat</a:t>
            </a:r>
            <a:r>
              <a:rPr lang="pl-PL" kern="0" dirty="0" smtClean="0">
                <a:solidFill>
                  <a:schemeClr val="accent1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access.log | </a:t>
            </a:r>
            <a:r>
              <a:rPr lang="pl-PL" kern="0" dirty="0" err="1" smtClean="0">
                <a:solidFill>
                  <a:schemeClr val="accent1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grep</a:t>
            </a:r>
            <a:r>
              <a:rPr lang="pl-PL" kern="0" dirty="0" smtClean="0">
                <a:solidFill>
                  <a:schemeClr val="accent1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index.html | </a:t>
            </a:r>
            <a:r>
              <a:rPr lang="pl-PL" kern="0" dirty="0" err="1" smtClean="0">
                <a:solidFill>
                  <a:schemeClr val="accent1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wc</a:t>
            </a:r>
            <a:r>
              <a:rPr lang="pl-PL" kern="0" dirty="0" smtClean="0">
                <a:solidFill>
                  <a:schemeClr val="accent1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-l</a:t>
            </a:r>
            <a:endParaRPr lang="pl-PL" sz="1800" kern="0" dirty="0" smtClean="0">
              <a:solidFill>
                <a:schemeClr val="accent1"/>
              </a:solidFill>
              <a:latin typeface="Courier New" panose="02070309020205020404" pitchFamily="49" charset="0"/>
              <a:ea typeface="Arial Unicode MS" pitchFamily="34" charset="-128"/>
              <a:cs typeface="Courier New" panose="02070309020205020404" pitchFamily="49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72" b="-7872"/>
          <a:stretch>
            <a:fillRect/>
          </a:stretch>
        </p:blipFill>
        <p:spPr>
          <a:xfrm>
            <a:off x="8240713" y="2176463"/>
            <a:ext cx="3643312" cy="25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8" r="9848"/>
          <a:stretch>
            <a:fillRect/>
          </a:stretch>
        </p:blipFill>
        <p:spPr>
          <a:xfrm>
            <a:off x="4241800" y="2176463"/>
            <a:ext cx="3643313" cy="25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6110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presenters</a:t>
            </a:r>
            <a:endParaRPr lang="en-US" dirty="0"/>
          </a:p>
        </p:txBody>
      </p:sp>
      <p:pic>
        <p:nvPicPr>
          <p:cNvPr id="13" name="Content Placeholder 12" descr="Zrzut ekranu 2017-02-01 o 11.19.42.png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76" b="-8576"/>
          <a:stretch>
            <a:fillRect/>
          </a:stretch>
        </p:blipFill>
        <p:spPr/>
      </p:pic>
      <p:pic>
        <p:nvPicPr>
          <p:cNvPr id="9" name="Content Placeholder 8" descr="IMG_0107.jpg"/>
          <p:cNvPicPr>
            <a:picLocks noGrp="1" noChangeAspect="1"/>
          </p:cNvPicPr>
          <p:nvPr>
            <p:ph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6" r="-3726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251300" y="5182896"/>
            <a:ext cx="163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Adam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Wałach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0909" y="5185879"/>
            <a:ext cx="189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Jakub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Błaszczyk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5610" y="5185880"/>
            <a:ext cx="236475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Artur Fijałkowski</a:t>
            </a:r>
            <a:endParaRPr lang="pl-PL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Vattenfall IT Services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Content Placeholder 4" descr="IMG_20170308_132733.jpg.jpeg"/>
          <p:cNvPicPr>
            <a:picLocks noGrp="1" noChangeAspect="1"/>
          </p:cNvPicPr>
          <p:nvPr>
            <p:ph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42" r="-10842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152766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How to </a:t>
            </a:r>
            <a:r>
              <a:rPr lang="pl-PL" dirty="0" err="1" smtClean="0"/>
              <a:t>manage</a:t>
            </a:r>
            <a:r>
              <a:rPr lang="pl-PL" dirty="0" smtClean="0"/>
              <a:t> </a:t>
            </a:r>
            <a:r>
              <a:rPr lang="pl-PL" dirty="0" err="1" smtClean="0"/>
              <a:t>logs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l-PL" dirty="0" smtClean="0"/>
              <a:t>No </a:t>
            </a:r>
            <a:r>
              <a:rPr lang="pl-PL" dirty="0" err="1" smtClean="0"/>
              <a:t>mgmt</a:t>
            </a:r>
            <a:r>
              <a:rPr lang="pl-PL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Simple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grep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No </a:t>
            </a:r>
            <a:r>
              <a:rPr lang="pl-PL" dirty="0" err="1" smtClean="0"/>
              <a:t>analytics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Space </a:t>
            </a:r>
            <a:r>
              <a:rPr lang="pl-PL" dirty="0" err="1" smtClean="0"/>
              <a:t>efficent</a:t>
            </a:r>
            <a:r>
              <a:rPr lang="pl-PL" dirty="0" smtClean="0"/>
              <a:t> </a:t>
            </a:r>
            <a:r>
              <a:rPr lang="pl-PL" dirty="0" err="1" smtClean="0"/>
              <a:t>or</a:t>
            </a:r>
            <a:r>
              <a:rPr lang="pl-PL" dirty="0" smtClean="0"/>
              <a:t> </a:t>
            </a:r>
            <a:r>
              <a:rPr lang="pl-PL" dirty="0" err="1" smtClean="0"/>
              <a:t>complex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err="1" smtClean="0"/>
              <a:t>Splunk</a:t>
            </a:r>
            <a:r>
              <a:rPr lang="pl-PL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Easy</a:t>
            </a:r>
            <a:r>
              <a:rPr lang="pl-PL" dirty="0" smtClean="0"/>
              <a:t>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Best </a:t>
            </a:r>
            <a:r>
              <a:rPr lang="pl-PL" dirty="0" err="1" smtClean="0"/>
              <a:t>analytics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>
                <a:solidFill>
                  <a:srgbClr val="FFC000"/>
                </a:solidFill>
              </a:rPr>
              <a:t>Expensive</a:t>
            </a:r>
            <a:r>
              <a:rPr lang="pl-PL" dirty="0" smtClean="0">
                <a:solidFill>
                  <a:srgbClr val="FFC000"/>
                </a:solidFill>
              </a:rPr>
              <a:t>!!!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pl-PL" dirty="0" smtClean="0"/>
              <a:t>ELK: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Complex</a:t>
            </a:r>
            <a:r>
              <a:rPr lang="pl-PL" dirty="0" smtClean="0"/>
              <a:t>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Open Source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0764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Monitoring</a:t>
            </a:r>
            <a:endParaRPr lang="pl-PL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23" b="-5423"/>
          <a:stretch>
            <a:fillRect/>
          </a:stretch>
        </p:blipFill>
        <p:spPr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5" b="-2575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482" b="-30482"/>
          <a:stretch>
            <a:fillRect/>
          </a:stretch>
        </p:blipFill>
        <p:spPr>
          <a:xfrm>
            <a:off x="8240713" y="2176463"/>
            <a:ext cx="3643312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29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Monitoring</a:t>
            </a:r>
            <a:endParaRPr lang="pl-P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spcBef>
                <a:spcPts val="2160"/>
              </a:spcBef>
              <a:buFont typeface="Arial" panose="020B0604020202020204" pitchFamily="34" charset="0"/>
              <a:buChar char="•"/>
            </a:pPr>
            <a:r>
              <a:rPr lang="pl-PL" b="1" dirty="0" err="1">
                <a:solidFill>
                  <a:srgbClr val="FFC000"/>
                </a:solidFill>
              </a:rPr>
              <a:t>Metrics</a:t>
            </a:r>
            <a:r>
              <a:rPr lang="pl-PL" b="1" dirty="0">
                <a:solidFill>
                  <a:srgbClr val="FFC000"/>
                </a:solidFill>
              </a:rPr>
              <a:t> </a:t>
            </a:r>
            <a:r>
              <a:rPr lang="pl-PL" b="1" dirty="0" err="1">
                <a:solidFill>
                  <a:srgbClr val="FFC000"/>
                </a:solidFill>
              </a:rPr>
              <a:t>collection</a:t>
            </a:r>
            <a:r>
              <a:rPr lang="pl-PL" b="1" dirty="0">
                <a:solidFill>
                  <a:srgbClr val="FFC000"/>
                </a:solidFill>
              </a:rPr>
              <a:t> and </a:t>
            </a:r>
            <a:r>
              <a:rPr lang="pl-PL" b="1" dirty="0" err="1" smtClean="0">
                <a:solidFill>
                  <a:srgbClr val="FFC000"/>
                </a:solidFill>
              </a:rPr>
              <a:t>alerting</a:t>
            </a:r>
            <a:endParaRPr lang="pl-PL" dirty="0" smtClean="0">
              <a:solidFill>
                <a:srgbClr val="FFC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Delivering</a:t>
            </a:r>
            <a:r>
              <a:rPr lang="pl-PL" dirty="0" smtClean="0"/>
              <a:t> </a:t>
            </a:r>
            <a:r>
              <a:rPr lang="pl-PL" dirty="0" err="1" smtClean="0"/>
              <a:t>quality</a:t>
            </a:r>
            <a:r>
              <a:rPr lang="pl-PL" dirty="0" smtClean="0"/>
              <a:t> monitoring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more</a:t>
            </a:r>
            <a:r>
              <a:rPr lang="pl-PL" dirty="0" smtClean="0"/>
              <a:t> </a:t>
            </a:r>
            <a:r>
              <a:rPr lang="pl-PL" dirty="0" err="1" smtClean="0"/>
              <a:t>challenging</a:t>
            </a:r>
            <a:r>
              <a:rPr lang="pl-PL" dirty="0" smtClean="0"/>
              <a:t> </a:t>
            </a:r>
            <a:r>
              <a:rPr lang="pl-PL" dirty="0" err="1" smtClean="0"/>
              <a:t>then</a:t>
            </a:r>
            <a:r>
              <a:rPr lang="pl-PL" dirty="0" smtClean="0"/>
              <a:t> </a:t>
            </a:r>
            <a:r>
              <a:rPr lang="pl-PL" dirty="0" err="1" smtClean="0"/>
              <a:t>delivering</a:t>
            </a:r>
            <a:r>
              <a:rPr lang="pl-PL" dirty="0" smtClean="0"/>
              <a:t> service!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Monitoring on OS </a:t>
            </a:r>
            <a:r>
              <a:rPr lang="pl-PL" dirty="0" err="1" smtClean="0"/>
              <a:t>level</a:t>
            </a:r>
            <a:r>
              <a:rPr lang="pl-PL" dirty="0" smtClean="0"/>
              <a:t> – system </a:t>
            </a:r>
            <a:r>
              <a:rPr lang="pl-PL" dirty="0" err="1" smtClean="0"/>
              <a:t>metrics</a:t>
            </a:r>
            <a:endParaRPr lang="pl-PL" dirty="0" smtClean="0"/>
          </a:p>
          <a:p>
            <a:pPr marL="702724" lvl="2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CPU, RAM, </a:t>
            </a:r>
            <a:r>
              <a:rPr lang="pl-PL" b="1" dirty="0" err="1" smtClean="0"/>
              <a:t>disk</a:t>
            </a:r>
            <a:r>
              <a:rPr lang="pl-PL" b="1" dirty="0" smtClean="0"/>
              <a:t>, HW </a:t>
            </a:r>
            <a:r>
              <a:rPr lang="pl-PL" b="1" dirty="0" err="1" smtClean="0"/>
              <a:t>sensors</a:t>
            </a:r>
            <a:r>
              <a:rPr lang="pl-PL" b="1" dirty="0" smtClean="0"/>
              <a:t>, network, </a:t>
            </a:r>
            <a:r>
              <a:rPr lang="pl-PL" b="1" dirty="0" err="1" smtClean="0"/>
              <a:t>filesystems</a:t>
            </a:r>
            <a:endParaRPr lang="pl-PL" b="1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Monitoring </a:t>
            </a:r>
            <a:r>
              <a:rPr lang="pl-PL" b="1" dirty="0" err="1" smtClean="0"/>
              <a:t>application</a:t>
            </a:r>
            <a:r>
              <a:rPr lang="pl-PL" b="1" dirty="0" smtClean="0"/>
              <a:t> </a:t>
            </a:r>
            <a:r>
              <a:rPr lang="pl-PL" b="1" dirty="0" err="1" smtClean="0"/>
              <a:t>level</a:t>
            </a:r>
            <a:r>
              <a:rPr lang="pl-PL" b="1" dirty="0" smtClean="0"/>
              <a:t> – </a:t>
            </a:r>
            <a:r>
              <a:rPr lang="pl-PL" b="1" dirty="0" err="1" smtClean="0"/>
              <a:t>application</a:t>
            </a:r>
            <a:r>
              <a:rPr lang="pl-PL" b="1" dirty="0" smtClean="0"/>
              <a:t> </a:t>
            </a:r>
            <a:r>
              <a:rPr lang="pl-PL" b="1" dirty="0" err="1" smtClean="0"/>
              <a:t>related</a:t>
            </a:r>
            <a:r>
              <a:rPr lang="pl-PL" b="1" dirty="0" smtClean="0"/>
              <a:t> </a:t>
            </a:r>
            <a:r>
              <a:rPr lang="pl-PL" b="1" dirty="0" err="1" smtClean="0"/>
              <a:t>metrics</a:t>
            </a:r>
            <a:endParaRPr lang="pl-PL" b="1" dirty="0" smtClean="0"/>
          </a:p>
          <a:p>
            <a:pPr marL="702724" lvl="2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Open </a:t>
            </a:r>
            <a:r>
              <a:rPr lang="pl-PL" b="1" dirty="0" err="1" smtClean="0"/>
              <a:t>sessions</a:t>
            </a:r>
            <a:r>
              <a:rPr lang="pl-PL" b="1" dirty="0" smtClean="0"/>
              <a:t>, </a:t>
            </a:r>
            <a:r>
              <a:rPr lang="pl-PL" b="1" dirty="0" err="1" smtClean="0"/>
              <a:t>response</a:t>
            </a:r>
            <a:r>
              <a:rPr lang="pl-PL" b="1" dirty="0" smtClean="0"/>
              <a:t> </a:t>
            </a:r>
            <a:r>
              <a:rPr lang="pl-PL" b="1" dirty="0" err="1" smtClean="0"/>
              <a:t>times</a:t>
            </a:r>
            <a:r>
              <a:rPr lang="pl-PL" b="1" dirty="0" smtClean="0"/>
              <a:t>, </a:t>
            </a:r>
            <a:r>
              <a:rPr lang="pl-PL" b="1" dirty="0" err="1" smtClean="0"/>
              <a:t>user</a:t>
            </a:r>
            <a:r>
              <a:rPr lang="pl-PL" b="1" dirty="0" smtClean="0"/>
              <a:t> </a:t>
            </a:r>
            <a:r>
              <a:rPr lang="pl-PL" b="1" dirty="0" err="1" smtClean="0"/>
              <a:t>activity</a:t>
            </a:r>
            <a:endParaRPr lang="pl-PL" b="1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Monitoring Business </a:t>
            </a:r>
            <a:r>
              <a:rPr lang="pl-PL" b="1" dirty="0" err="1" smtClean="0"/>
              <a:t>Process</a:t>
            </a:r>
            <a:r>
              <a:rPr lang="pl-PL" b="1" dirty="0" smtClean="0"/>
              <a:t> </a:t>
            </a:r>
            <a:r>
              <a:rPr lang="pl-PL" b="1" dirty="0" err="1" smtClean="0"/>
              <a:t>level</a:t>
            </a:r>
            <a:r>
              <a:rPr lang="pl-PL" b="1" dirty="0" smtClean="0"/>
              <a:t> – business </a:t>
            </a:r>
            <a:r>
              <a:rPr lang="pl-PL" b="1" dirty="0" err="1" smtClean="0"/>
              <a:t>oriented</a:t>
            </a:r>
            <a:r>
              <a:rPr lang="pl-PL" b="1" dirty="0" smtClean="0"/>
              <a:t> monitoring</a:t>
            </a:r>
          </a:p>
          <a:p>
            <a:pPr marL="702724" lvl="2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In </a:t>
            </a:r>
            <a:r>
              <a:rPr lang="pl-PL" b="1" dirty="0" err="1" smtClean="0"/>
              <a:t>cluster</a:t>
            </a:r>
            <a:r>
              <a:rPr lang="pl-PL" b="1" dirty="0" smtClean="0"/>
              <a:t> environment </a:t>
            </a:r>
            <a:r>
              <a:rPr lang="pl-PL" b="1" dirty="0" err="1" smtClean="0"/>
              <a:t>node</a:t>
            </a:r>
            <a:r>
              <a:rPr lang="pl-PL" b="1" dirty="0" smtClean="0"/>
              <a:t> </a:t>
            </a:r>
            <a:r>
              <a:rPr lang="pl-PL" b="1" dirty="0" err="1" smtClean="0"/>
              <a:t>failure</a:t>
            </a:r>
            <a:r>
              <a:rPr lang="pl-PL" b="1" dirty="0" smtClean="0"/>
              <a:t> </a:t>
            </a:r>
            <a:r>
              <a:rPr lang="pl-PL" b="1" dirty="0" err="1" smtClean="0">
                <a:solidFill>
                  <a:srgbClr val="FFC000"/>
                </a:solidFill>
              </a:rPr>
              <a:t>should</a:t>
            </a:r>
            <a:r>
              <a:rPr lang="pl-PL" b="1" dirty="0" smtClean="0">
                <a:solidFill>
                  <a:srgbClr val="FFC000"/>
                </a:solidFill>
              </a:rPr>
              <a:t> not</a:t>
            </a:r>
            <a:r>
              <a:rPr lang="pl-PL" b="1" dirty="0" smtClean="0"/>
              <a:t> </a:t>
            </a:r>
            <a:r>
              <a:rPr lang="pl-PL" b="1" dirty="0" err="1" smtClean="0"/>
              <a:t>impact</a:t>
            </a:r>
            <a:r>
              <a:rPr lang="pl-PL" b="1" dirty="0" smtClean="0"/>
              <a:t> business </a:t>
            </a:r>
            <a:r>
              <a:rPr lang="pl-PL" b="1" dirty="0" err="1" smtClean="0"/>
              <a:t>process</a:t>
            </a:r>
            <a:endParaRPr lang="pl-PL" b="1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pl-PL" b="1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Monitoring </a:t>
            </a:r>
            <a:r>
              <a:rPr lang="pl-PL" b="1" dirty="0" err="1" smtClean="0"/>
              <a:t>can</a:t>
            </a:r>
            <a:r>
              <a:rPr lang="pl-PL" b="1" dirty="0" smtClean="0"/>
              <a:t> </a:t>
            </a:r>
            <a:r>
              <a:rPr lang="pl-PL" b="1" dirty="0" err="1" smtClean="0"/>
              <a:t>generate</a:t>
            </a:r>
            <a:r>
              <a:rPr lang="pl-PL" b="1" dirty="0" smtClean="0"/>
              <a:t> </a:t>
            </a:r>
            <a:r>
              <a:rPr lang="pl-PL" b="1" dirty="0" err="1" smtClean="0">
                <a:solidFill>
                  <a:srgbClr val="FFC000"/>
                </a:solidFill>
              </a:rPr>
              <a:t>more</a:t>
            </a:r>
            <a:r>
              <a:rPr lang="pl-PL" b="1" dirty="0" smtClean="0">
                <a:solidFill>
                  <a:srgbClr val="FFC000"/>
                </a:solidFill>
              </a:rPr>
              <a:t> data </a:t>
            </a:r>
            <a:r>
              <a:rPr lang="pl-PL" b="1" dirty="0" err="1" smtClean="0"/>
              <a:t>then</a:t>
            </a:r>
            <a:r>
              <a:rPr lang="pl-PL" b="1" dirty="0" smtClean="0"/>
              <a:t> system </a:t>
            </a:r>
            <a:r>
              <a:rPr lang="pl-PL" b="1" dirty="0" err="1" smtClean="0"/>
              <a:t>being</a:t>
            </a:r>
            <a:r>
              <a:rPr lang="pl-PL" b="1" dirty="0" smtClean="0"/>
              <a:t> </a:t>
            </a:r>
            <a:r>
              <a:rPr lang="pl-PL" b="1" dirty="0" err="1" smtClean="0"/>
              <a:t>monitored</a:t>
            </a:r>
            <a:r>
              <a:rPr lang="pl-PL" b="1" dirty="0" smtClean="0"/>
              <a:t>!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People do not </a:t>
            </a:r>
            <a:r>
              <a:rPr lang="pl-PL" b="1" dirty="0" err="1" smtClean="0"/>
              <a:t>understand</a:t>
            </a:r>
            <a:r>
              <a:rPr lang="pl-PL" b="1" dirty="0" smtClean="0"/>
              <a:t> </a:t>
            </a:r>
            <a:r>
              <a:rPr lang="pl-PL" b="1" dirty="0" err="1" smtClean="0"/>
              <a:t>metrics</a:t>
            </a:r>
            <a:r>
              <a:rPr lang="pl-PL" b="1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20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Monitoring </a:t>
            </a:r>
            <a:r>
              <a:rPr lang="pl-PL" dirty="0" err="1" smtClean="0"/>
              <a:t>systems</a:t>
            </a:r>
            <a:endParaRPr lang="pl-P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Nagios</a:t>
            </a: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Nagios</a:t>
            </a:r>
            <a:r>
              <a:rPr lang="pl-PL" dirty="0" smtClean="0"/>
              <a:t> </a:t>
            </a:r>
            <a:r>
              <a:rPr lang="pl-PL" dirty="0" err="1" smtClean="0"/>
              <a:t>derivatives</a:t>
            </a:r>
            <a:r>
              <a:rPr lang="pl-PL" dirty="0" smtClean="0"/>
              <a:t> (</a:t>
            </a:r>
            <a:r>
              <a:rPr lang="pl-PL" dirty="0" err="1" smtClean="0"/>
              <a:t>commercial</a:t>
            </a:r>
            <a:r>
              <a:rPr lang="pl-PL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Icinga2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>
                <a:solidFill>
                  <a:srgbClr val="FFC000"/>
                </a:solidFill>
              </a:rPr>
              <a:t>Prometheus</a:t>
            </a:r>
            <a:endParaRPr lang="pl-PL" dirty="0" smtClean="0">
              <a:solidFill>
                <a:srgbClr val="FFC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IBM Tivoli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BMC </a:t>
            </a:r>
            <a:r>
              <a:rPr lang="pl-PL" dirty="0" err="1" smtClean="0"/>
              <a:t>ProactiveNet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Many </a:t>
            </a:r>
            <a:r>
              <a:rPr lang="pl-PL" dirty="0" err="1" smtClean="0"/>
              <a:t>others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0681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APM</a:t>
            </a:r>
            <a:endParaRPr lang="pl-P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Application Performance  Monitoring</a:t>
            </a:r>
          </a:p>
          <a:p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Connects</a:t>
            </a:r>
            <a:r>
              <a:rPr lang="pl-PL" dirty="0" smtClean="0"/>
              <a:t> </a:t>
            </a:r>
            <a:r>
              <a:rPr lang="pl-PL" dirty="0" err="1" smtClean="0"/>
              <a:t>directly</a:t>
            </a:r>
            <a:r>
              <a:rPr lang="pl-PL" dirty="0" smtClean="0"/>
              <a:t> to </a:t>
            </a:r>
            <a:r>
              <a:rPr lang="pl-PL" dirty="0" err="1" smtClean="0"/>
              <a:t>application</a:t>
            </a:r>
            <a:r>
              <a:rPr lang="pl-PL" dirty="0" smtClean="0"/>
              <a:t> </a:t>
            </a:r>
            <a:r>
              <a:rPr lang="pl-PL" dirty="0" err="1" smtClean="0"/>
              <a:t>code</a:t>
            </a: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Provides</a:t>
            </a:r>
            <a:r>
              <a:rPr lang="pl-PL" dirty="0" smtClean="0"/>
              <a:t> </a:t>
            </a:r>
            <a:r>
              <a:rPr lang="pl-PL" dirty="0" err="1" smtClean="0"/>
              <a:t>very</a:t>
            </a:r>
            <a:r>
              <a:rPr lang="pl-PL" dirty="0" smtClean="0"/>
              <a:t> </a:t>
            </a:r>
            <a:r>
              <a:rPr lang="pl-PL" dirty="0" err="1" smtClean="0"/>
              <a:t>detailed</a:t>
            </a:r>
            <a:r>
              <a:rPr lang="pl-PL" dirty="0" smtClean="0"/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>
                <a:solidFill>
                  <a:srgbClr val="FFC000"/>
                </a:solidFill>
              </a:rPr>
              <a:t>Extremely</a:t>
            </a:r>
            <a:r>
              <a:rPr lang="pl-PL" dirty="0" smtClean="0">
                <a:solidFill>
                  <a:srgbClr val="FFC000"/>
                </a:solidFill>
              </a:rPr>
              <a:t> </a:t>
            </a:r>
            <a:r>
              <a:rPr lang="pl-PL" dirty="0" err="1" smtClean="0">
                <a:solidFill>
                  <a:srgbClr val="FFC000"/>
                </a:solidFill>
              </a:rPr>
              <a:t>expensive</a:t>
            </a:r>
            <a:endParaRPr lang="pl-PL" dirty="0" smtClean="0">
              <a:solidFill>
                <a:srgbClr val="FFC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APM </a:t>
            </a:r>
            <a:r>
              <a:rPr lang="pl-PL" dirty="0" err="1" smtClean="0"/>
              <a:t>Dynatrace</a:t>
            </a:r>
            <a:r>
              <a:rPr lang="pl-PL" dirty="0" smtClean="0"/>
              <a:t>, New </a:t>
            </a:r>
            <a:r>
              <a:rPr lang="pl-PL" dirty="0" err="1" smtClean="0"/>
              <a:t>Relic</a:t>
            </a:r>
            <a:r>
              <a:rPr lang="pl-PL" dirty="0" smtClean="0"/>
              <a:t>, etc.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2122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Log management</a:t>
            </a:r>
            <a:endParaRPr lang="pl-P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pl-PL" sz="3200" dirty="0" err="1" smtClean="0"/>
              <a:t>Loggly</a:t>
            </a:r>
            <a:r>
              <a:rPr lang="pl-PL" sz="3200" dirty="0" smtClean="0"/>
              <a:t> </a:t>
            </a:r>
            <a:r>
              <a:rPr lang="pl-PL" sz="3200" dirty="0" err="1" smtClean="0"/>
              <a:t>workshop</a:t>
            </a:r>
            <a:endParaRPr lang="pl-PL" sz="3200" dirty="0" smtClean="0"/>
          </a:p>
          <a:p>
            <a:pPr marL="342900" indent="-342900">
              <a:buFont typeface="Arial"/>
              <a:buChar char="•"/>
            </a:pPr>
            <a:r>
              <a:rPr lang="pl-PL" sz="3200" dirty="0"/>
              <a:t>Connect </a:t>
            </a:r>
            <a:r>
              <a:rPr lang="pl-PL" sz="3200" dirty="0" err="1"/>
              <a:t>apache</a:t>
            </a:r>
            <a:r>
              <a:rPr lang="pl-PL" sz="3200" dirty="0"/>
              <a:t> with </a:t>
            </a:r>
            <a:r>
              <a:rPr lang="pl-PL" sz="3200" dirty="0" err="1"/>
              <a:t>loggly</a:t>
            </a:r>
            <a:endParaRPr lang="pl-PL" sz="3200" dirty="0"/>
          </a:p>
          <a:p>
            <a:pPr marL="342900" indent="-342900">
              <a:buFont typeface="Arial"/>
              <a:buChar char="•"/>
            </a:pPr>
            <a:r>
              <a:rPr lang="pl-PL" sz="3200" dirty="0" err="1"/>
              <a:t>vagrant</a:t>
            </a:r>
            <a:r>
              <a:rPr lang="pl-PL" sz="3200" dirty="0"/>
              <a:t>/6-loggly</a:t>
            </a:r>
          </a:p>
          <a:p>
            <a:pPr marL="342900" indent="-342900">
              <a:buFont typeface="Arial"/>
              <a:buChar char="•"/>
            </a:pP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390999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US" strike="sngStrik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6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 err="1" smtClean="0"/>
              <a:t>Leeroy</a:t>
            </a:r>
            <a:r>
              <a:rPr lang="en-US" dirty="0"/>
              <a:t> </a:t>
            </a:r>
            <a:r>
              <a:rPr lang="en-US" dirty="0" smtClean="0"/>
              <a:t>Jenkins!</a:t>
            </a:r>
            <a:endParaRPr lang="en-US" strike="sngStrike" dirty="0"/>
          </a:p>
        </p:txBody>
      </p:sp>
      <p:pic>
        <p:nvPicPr>
          <p:cNvPr id="9" name="Content Placeholder 8" descr="leeroy-jenkins.jpg"/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90" b="-2290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Content Placeholder 12" descr="pipeline-stage-view.png"/>
          <p:cNvPicPr>
            <a:picLocks noGrp="1" noChangeAspect="1"/>
          </p:cNvPicPr>
          <p:nvPr>
            <p:ph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" b="3360"/>
          <a:stretch>
            <a:fillRect/>
          </a:stretch>
        </p:blipFill>
        <p:spPr>
          <a:xfrm>
            <a:off x="8240713" y="2176463"/>
            <a:ext cx="3643312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Content Placeholder 7" descr="jenkins_docker.png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8" r="-2048"/>
          <a:stretch>
            <a:fillRect/>
          </a:stretch>
        </p:blipFill>
        <p:spPr>
          <a:xfrm>
            <a:off x="4241800" y="2176463"/>
            <a:ext cx="3643313" cy="25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703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like Jenkins?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Open source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Tasks as code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VCS integration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Can run in </a:t>
            </a:r>
            <a:r>
              <a:rPr lang="en-US" dirty="0" err="1" smtClean="0"/>
              <a:t>docker</a:t>
            </a:r>
            <a:r>
              <a:rPr lang="en-US" dirty="0" smtClean="0"/>
              <a:t>, or run </a:t>
            </a:r>
            <a:r>
              <a:rPr lang="en-US" dirty="0" err="1" smtClean="0"/>
              <a:t>docker</a:t>
            </a:r>
            <a:r>
              <a:rPr lang="en-US" dirty="0" smtClean="0"/>
              <a:t> itself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8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installation</a:t>
            </a:r>
            <a:endParaRPr lang="en-US" dirty="0"/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259095" y="1210298"/>
            <a:ext cx="11647524" cy="4836291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spcBef>
                <a:spcPts val="2160"/>
              </a:spcBef>
              <a:buClr>
                <a:schemeClr val="accent1"/>
              </a:buClr>
              <a:buSzPct val="80000"/>
              <a:buFontTx/>
              <a:buNone/>
              <a:defRPr sz="2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67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359824" indent="-241294" algn="l" defTabSz="1219170" rtl="0" eaLnBrk="1" latinLnBrk="0" hangingPunct="1">
              <a:spcBef>
                <a:spcPts val="56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21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596885" indent="-237061" algn="l" defTabSz="1219170" rtl="0" eaLnBrk="1" latinLnBrk="0" hangingPunct="1">
              <a:spcBef>
                <a:spcPts val="560"/>
              </a:spcBef>
              <a:buClrTx/>
              <a:buSzPct val="100000"/>
              <a:buFont typeface="Arial" pitchFamily="34" charset="0"/>
              <a:buChar char="–"/>
              <a:defRPr sz="1867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836063" indent="-239178" algn="l" defTabSz="1219170" rtl="0" eaLnBrk="1" latinLnBrk="0" hangingPunct="1">
              <a:spcBef>
                <a:spcPts val="336"/>
              </a:spcBef>
              <a:buClrTx/>
              <a:buSzPct val="100000"/>
              <a:buFont typeface="Courier New" pitchFamily="49" charset="0"/>
              <a:buChar char="o"/>
              <a:defRPr sz="1867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Location: devops-community_chapter1/vagrant/5-jenkins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In </a:t>
            </a:r>
            <a:r>
              <a:rPr lang="en-US" dirty="0" err="1" smtClean="0"/>
              <a:t>Vagrantfile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Run: “vagrant up”</a:t>
            </a:r>
            <a:br>
              <a:rPr lang="en-US" dirty="0" smtClean="0"/>
            </a:br>
            <a:r>
              <a:rPr lang="en-US" dirty="0" smtClean="0"/>
              <a:t>Go to “</a:t>
            </a:r>
            <a:r>
              <a:rPr lang="de-DE" dirty="0"/>
              <a:t>http://127.0.0.1:6030</a:t>
            </a:r>
            <a:r>
              <a:rPr lang="de-DE" dirty="0" smtClean="0"/>
              <a:t>/“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95" y="2822465"/>
            <a:ext cx="10452100" cy="124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643" y="3781831"/>
            <a:ext cx="3070406" cy="23378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1320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Oferta</a:t>
            </a:r>
            <a:r>
              <a:rPr lang="en-US" dirty="0" smtClean="0"/>
              <a:t> </a:t>
            </a:r>
            <a:r>
              <a:rPr lang="en-US" dirty="0" err="1" smtClean="0"/>
              <a:t>pracy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3434" y="1040721"/>
            <a:ext cx="8442732" cy="5816976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staże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https://jobs.sap.com search student &amp; gliwice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800100" lvl="1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Możliwość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łączenia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studiami</a:t>
            </a:r>
            <a:endParaRPr lang="en-US" sz="2400" kern="0" dirty="0"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jako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pełnoprawny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członek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zespołu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raktyka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wakacyjna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Start </a:t>
            </a:r>
            <a:r>
              <a:rPr lang="mr-IN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–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czerwiec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2017</a:t>
            </a: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CV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adres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:  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team-hack@sap.com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7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9" r="-3819"/>
          <a:stretch>
            <a:fillRect/>
          </a:stretch>
        </p:blipFill>
        <p:spPr>
          <a:xfrm>
            <a:off x="536575" y="768350"/>
            <a:ext cx="11018838" cy="5278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2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3200" dirty="0"/>
              <a:t>Locale </a:t>
            </a:r>
            <a:r>
              <a:rPr lang="en-US" sz="3200" dirty="0" smtClean="0"/>
              <a:t>plugin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Green balls</a:t>
            </a:r>
          </a:p>
          <a:p>
            <a:pPr marL="342900" indent="-342900">
              <a:buFont typeface="Arial"/>
              <a:buChar char="•"/>
            </a:pPr>
            <a:r>
              <a:rPr lang="en-US" sz="3200" b="0" dirty="0"/>
              <a:t>Job </a:t>
            </a:r>
            <a:r>
              <a:rPr lang="en-US" sz="3200" b="0" dirty="0" smtClean="0"/>
              <a:t>DSL</a:t>
            </a:r>
          </a:p>
          <a:p>
            <a:endParaRPr lang="en-US" sz="3200" dirty="0" smtClean="0"/>
          </a:p>
          <a:p>
            <a:pPr marL="342900" indent="-34290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1612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first Jenkins job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251765" y="1107979"/>
            <a:ext cx="3643088" cy="4382989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In menu on the left click “New Item”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Provide a name and choose “Freestyle project”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Add build step “Execute shell”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fortune | </a:t>
            </a:r>
            <a:r>
              <a:rPr lang="en-US" dirty="0" err="1"/>
              <a:t>cowsay</a:t>
            </a:r>
            <a:r>
              <a:rPr lang="en-US" dirty="0"/>
              <a:t> 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01" b="-19701"/>
          <a:stretch>
            <a:fillRect/>
          </a:stretch>
        </p:blipFill>
        <p:spPr>
          <a:xfrm>
            <a:off x="5413375" y="1044575"/>
            <a:ext cx="6470650" cy="4510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2159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JobDSL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-3"/>
          <a:stretch>
            <a:fillRect/>
          </a:stretch>
        </p:blipFill>
        <p:spPr>
          <a:xfrm>
            <a:off x="1546225" y="2022475"/>
            <a:ext cx="9101138" cy="2828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75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89" r="-32489"/>
          <a:stretch>
            <a:fillRect/>
          </a:stretch>
        </p:blipFill>
        <p:spPr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791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pipeline!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Let</a:t>
            </a:r>
            <a:r>
              <a:rPr lang="uk-UA" dirty="0" smtClean="0"/>
              <a:t>’</a:t>
            </a:r>
            <a:r>
              <a:rPr lang="en-US" dirty="0" smtClean="0"/>
              <a:t>s build java project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Use </a:t>
            </a:r>
            <a:r>
              <a:rPr lang="en-US" dirty="0" err="1" smtClean="0"/>
              <a:t>docker</a:t>
            </a:r>
            <a:r>
              <a:rPr lang="en-US" dirty="0" smtClean="0"/>
              <a:t> container for build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Create </a:t>
            </a:r>
            <a:r>
              <a:rPr lang="en-US" dirty="0" err="1" smtClean="0"/>
              <a:t>docker</a:t>
            </a:r>
            <a:r>
              <a:rPr lang="en-US" dirty="0" smtClean="0"/>
              <a:t> image with build project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Push to </a:t>
            </a:r>
            <a:r>
              <a:rPr lang="en-US" dirty="0" err="1" smtClean="0"/>
              <a:t>DockerHub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4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repeat it :)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Let</a:t>
            </a:r>
            <a:r>
              <a:rPr lang="uk-UA" dirty="0" smtClean="0"/>
              <a:t>’</a:t>
            </a:r>
            <a:r>
              <a:rPr lang="en-US" dirty="0" smtClean="0"/>
              <a:t>s build a C++ project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Create a </a:t>
            </a:r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image with the compiler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Create </a:t>
            </a:r>
            <a:r>
              <a:rPr lang="en-US" dirty="0" err="1" smtClean="0"/>
              <a:t>docker</a:t>
            </a:r>
            <a:r>
              <a:rPr lang="en-US" dirty="0" smtClean="0"/>
              <a:t> image with the compiled binary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Push to </a:t>
            </a:r>
            <a:r>
              <a:rPr lang="en-US" dirty="0" err="1" smtClean="0"/>
              <a:t>DockerHub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45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Survey?</a:t>
            </a:r>
            <a:endParaRPr lang="en-US" dirty="0"/>
          </a:p>
        </p:txBody>
      </p:sp>
      <p:pic>
        <p:nvPicPr>
          <p:cNvPr id="5" name="Content Placeholder 4" descr="ec9ef22a401c17e79f8198d45746810d_pretty-please-pretty-please-memes_339-287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947" r="-51947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5677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C_piece_02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20" y="159465"/>
            <a:ext cx="8809762" cy="617506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92092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0064C8"/>
                </a:solidFill>
                <a:ea typeface="Arial Unicode MS" pitchFamily="34" charset="-128"/>
                <a:cs typeface="Arial Unicode MS" pitchFamily="34" charset="-128"/>
              </a:rPr>
              <a:t>      SAP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358074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chemeClr val="tx2"/>
                </a:solidFill>
                <a:ea typeface="Arial Unicode MS" pitchFamily="34" charset="-128"/>
                <a:cs typeface="Arial Unicode MS" pitchFamily="34" charset="-128"/>
              </a:rPr>
              <a:t>HYBRIS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THANK YOU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GSBC - Meetup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5306" y="1707245"/>
            <a:ext cx="9379806" cy="1200328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Wsparcie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Gliwice Software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każdy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ostatni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czwartek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miesiąca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godz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. 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18:00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http://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www.meetup.com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/Gliwice-Software-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1238502"/>
            <a:ext cx="2679700" cy="9750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2320383"/>
            <a:ext cx="2679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Hackin</a:t>
            </a:r>
            <a:r>
              <a:rPr lang="en-US"/>
              <a:t>' Gliwice</a:t>
            </a:r>
          </a:p>
        </p:txBody>
      </p:sp>
      <p:pic>
        <p:nvPicPr>
          <p:cNvPr id="16" name="Content Placeholder 15" descr="hig2.png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06" b="-16606"/>
          <a:stretch>
            <a:fillRect/>
          </a:stretch>
        </p:blipFill>
        <p:spPr>
          <a:xfrm>
            <a:off x="233490" y="906979"/>
            <a:ext cx="6994235" cy="4876354"/>
          </a:xfrm>
        </p:spPr>
      </p:pic>
      <p:sp>
        <p:nvSpPr>
          <p:cNvPr id="21" name="Content Placeholder 20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kern="0" dirty="0" err="1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Hackin</a:t>
            </a:r>
            <a:r>
              <a:rPr lang="en-US" kern="0" dirty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' </a:t>
            </a:r>
            <a:r>
              <a:rPr lang="en-US" kern="0" dirty="0" smtClea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Gliwice 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kern="0" dirty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  <a:hlinkClick r:id="rId4"/>
              </a:rPr>
              <a:t>http://</a:t>
            </a:r>
            <a:r>
              <a:rPr lang="en-US" kern="0" dirty="0" smtClea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  <a:hlinkClick r:id="rId4"/>
              </a:rPr>
              <a:t>hackingliwice.pl</a:t>
            </a:r>
            <a:endParaRPr lang="en-US" kern="0" dirty="0" smtClean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Arial"/>
              <a:buChar char="•"/>
            </a:pPr>
            <a:endParaRPr lang="en-US" kern="0" dirty="0" smtClean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Arial"/>
              <a:buChar char="•"/>
            </a:pPr>
            <a:r>
              <a:rPr lang="en-US" kern="0" dirty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  <a:hlinkClick r:id="rId5"/>
              </a:rPr>
              <a:t>Hacking in Gliwice</a:t>
            </a:r>
            <a:endParaRPr lang="en-US" kern="0" dirty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Arial"/>
              <a:buChar char="•"/>
            </a:pPr>
            <a:endParaRPr lang="en-US" kern="0" dirty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Arial"/>
              <a:buChar char="•"/>
            </a:pPr>
            <a:endParaRPr lang="en-US" kern="0" dirty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22" name="Picture 21" descr="File:&lt;strong&gt;Facebook&lt;/strong&gt; icon 2013.sv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496" y="2161937"/>
            <a:ext cx="502865" cy="508262"/>
          </a:xfrm>
          <a:prstGeom prst="rect">
            <a:avLst/>
          </a:prstGeom>
        </p:spPr>
      </p:pic>
      <p:pic>
        <p:nvPicPr>
          <p:cNvPr id="24" name="Picture 23" descr="File:Web-&lt;strong&gt;browser&lt;/strong&gt;-openclipart.svg - 維基百科，自由的 ...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2319" y="2953386"/>
            <a:ext cx="789455" cy="795544"/>
          </a:xfrm>
          <a:prstGeom prst="rect">
            <a:avLst/>
          </a:prstGeom>
        </p:spPr>
      </p:pic>
      <p:pic>
        <p:nvPicPr>
          <p:cNvPr id="25" name="Picture 24" descr="File:Web-&lt;strong&gt;browser&lt;/strong&gt;-openclipart.svg - 維基百科，自由的 ...">
            <a:hlinkClick r:id="rId9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1287" y="3919500"/>
            <a:ext cx="789455" cy="7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5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Quick recap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Lets talk: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tlk.io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smtClean="0">
                <a:solidFill>
                  <a:schemeClr val="tx1"/>
                </a:solidFill>
              </a:rPr>
              <a:t>workshop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 anyway?</a:t>
            </a:r>
            <a:endParaRPr lang="en-US" dirty="0"/>
          </a:p>
        </p:txBody>
      </p:sp>
      <p:pic>
        <p:nvPicPr>
          <p:cNvPr id="6" name="Content Placeholder 5" descr="How-does-DevOps-help-your-business-to-grow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5" b="29235"/>
          <a:stretch>
            <a:fillRect/>
          </a:stretch>
        </p:blipFill>
        <p:spPr>
          <a:xfrm>
            <a:off x="258763" y="1209675"/>
            <a:ext cx="11647487" cy="48371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0694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cod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00" b="98300" l="2100" r="9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418" r="-70418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5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1474" y="284721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Containers and VMs</a:t>
            </a:r>
            <a:endParaRPr lang="en-US" dirty="0"/>
          </a:p>
        </p:txBody>
      </p:sp>
      <p:pic>
        <p:nvPicPr>
          <p:cNvPr id="10" name="Content Placeholder 9" descr="docker-vagran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25" b="-11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308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P Hybris Title Slides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 Hybris Black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AP Hybris Blu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AP Hybris Whit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AP Hybris Yellow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953</Words>
  <Application>Microsoft Macintosh PowerPoint</Application>
  <PresentationFormat>Custom</PresentationFormat>
  <Paragraphs>264</Paragraphs>
  <Slides>38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SAP Hybris Title Slides</vt:lpstr>
      <vt:lpstr>SAP Hybris Black</vt:lpstr>
      <vt:lpstr>SAP Hybris Blue</vt:lpstr>
      <vt:lpstr>SAP Hybris White</vt:lpstr>
      <vt:lpstr>SAP Hybris Yellow</vt:lpstr>
      <vt:lpstr>DevOps Community</vt:lpstr>
      <vt:lpstr>Your presenters</vt:lpstr>
      <vt:lpstr>Oferta pracy</vt:lpstr>
      <vt:lpstr>GSBC - Meetup</vt:lpstr>
      <vt:lpstr>Hackin' Gliwice</vt:lpstr>
      <vt:lpstr>Quick recap</vt:lpstr>
      <vt:lpstr>What is DevOps anyway?</vt:lpstr>
      <vt:lpstr>Infrastructure as Code </vt:lpstr>
      <vt:lpstr>Containers and VMs</vt:lpstr>
      <vt:lpstr>Continuous Integration</vt:lpstr>
      <vt:lpstr>Continuous what?</vt:lpstr>
      <vt:lpstr>Many loop, such development. Wow</vt:lpstr>
      <vt:lpstr>How to build a CI Platform?</vt:lpstr>
      <vt:lpstr>Version Control System</vt:lpstr>
      <vt:lpstr>Git</vt:lpstr>
      <vt:lpstr>How does it look like really</vt:lpstr>
      <vt:lpstr>Monitoring Solutions</vt:lpstr>
      <vt:lpstr>Monitoring and log management, APM</vt:lpstr>
      <vt:lpstr>Why to collect logs</vt:lpstr>
      <vt:lpstr>How to manage logs</vt:lpstr>
      <vt:lpstr>Monitoring</vt:lpstr>
      <vt:lpstr>Monitoring</vt:lpstr>
      <vt:lpstr>Monitoring systems</vt:lpstr>
      <vt:lpstr>APM</vt:lpstr>
      <vt:lpstr>Log management</vt:lpstr>
      <vt:lpstr>Jenkins</vt:lpstr>
      <vt:lpstr>Leeroy Jenkins!</vt:lpstr>
      <vt:lpstr>Why do we like Jenkins?</vt:lpstr>
      <vt:lpstr>Jenkins installation</vt:lpstr>
      <vt:lpstr>Installation</vt:lpstr>
      <vt:lpstr>Plugins</vt:lpstr>
      <vt:lpstr>Your first Jenkins job</vt:lpstr>
      <vt:lpstr>JobDSL?</vt:lpstr>
      <vt:lpstr>Pipeline!</vt:lpstr>
      <vt:lpstr>Real pipeline!</vt:lpstr>
      <vt:lpstr>Now repeat it :)</vt:lpstr>
      <vt:lpstr>Survey?</vt:lpstr>
      <vt:lpstr>THANK YOU</vt:lpstr>
    </vt:vector>
  </TitlesOfParts>
  <Manager/>
  <Company>hybris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summit2015</dc:title>
  <dc:subject/>
  <dc:creator/>
  <cp:keywords/>
  <dc:description/>
  <cp:lastModifiedBy>SAP SAP</cp:lastModifiedBy>
  <cp:revision>463</cp:revision>
  <dcterms:created xsi:type="dcterms:W3CDTF">2014-07-14T15:12:49Z</dcterms:created>
  <dcterms:modified xsi:type="dcterms:W3CDTF">2017-05-17T13:34:56Z</dcterms:modified>
  <cp:category/>
</cp:coreProperties>
</file>